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3" r:id="rId1"/>
  </p:sldMasterIdLst>
  <p:notesMasterIdLst>
    <p:notesMasterId r:id="rId12"/>
  </p:notesMasterIdLst>
  <p:sldIdLst>
    <p:sldId id="256" r:id="rId2"/>
    <p:sldId id="257" r:id="rId3"/>
    <p:sldId id="258" r:id="rId4"/>
    <p:sldId id="259" r:id="rId5"/>
    <p:sldId id="260" r:id="rId6"/>
    <p:sldId id="264" r:id="rId7"/>
    <p:sldId id="261" r:id="rId8"/>
    <p:sldId id="265"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71345" autoAdjust="0"/>
  </p:normalViewPr>
  <p:slideViewPr>
    <p:cSldViewPr snapToGrid="0">
      <p:cViewPr varScale="1">
        <p:scale>
          <a:sx n="54" d="100"/>
          <a:sy n="54" d="100"/>
        </p:scale>
        <p:origin x="720"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A57D6-A06A-4DFB-B812-C8700344B9A6}" type="datetimeFigureOut">
              <a:rPr lang="en-US" smtClean="0"/>
              <a:t>10/5/2018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B4524-053C-4836-BBCF-1D7006D6C134}" type="slidenum">
              <a:rPr lang="en-US" smtClean="0"/>
              <a:t>‹#›</a:t>
            </a:fld>
            <a:endParaRPr lang="en-US"/>
          </a:p>
        </p:txBody>
      </p:sp>
    </p:spTree>
    <p:extLst>
      <p:ext uri="{BB962C8B-B14F-4D97-AF65-F5344CB8AC3E}">
        <p14:creationId xmlns:p14="http://schemas.microsoft.com/office/powerpoint/2010/main" val="2792388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B4524-053C-4836-BBCF-1D7006D6C134}" type="slidenum">
              <a:rPr lang="en-US" smtClean="0"/>
              <a:t>2</a:t>
            </a:fld>
            <a:endParaRPr lang="en-US"/>
          </a:p>
        </p:txBody>
      </p:sp>
    </p:spTree>
    <p:extLst>
      <p:ext uri="{BB962C8B-B14F-4D97-AF65-F5344CB8AC3E}">
        <p14:creationId xmlns:p14="http://schemas.microsoft.com/office/powerpoint/2010/main" val="3725111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Kind of like an AA meeting…My name is Suzanne</a:t>
            </a:r>
            <a:r>
              <a:rPr lang="en-US" baseline="0" dirty="0"/>
              <a:t> and I’m a project manager. </a:t>
            </a:r>
            <a:r>
              <a:rPr lang="en-US" dirty="0"/>
              <a:t>I am that strange person who actually enjoys handling the organization and planning of projects,</a:t>
            </a:r>
            <a:r>
              <a:rPr lang="en-US" baseline="0" dirty="0"/>
              <a:t> and ultimately working to motivate a team to achieve goals. My family moved to the east coast a little over a year and half ago from near Portland, OR and I confess that I miss Oregon a great deal.</a:t>
            </a:r>
          </a:p>
          <a:p>
            <a:endParaRPr lang="en-US" baseline="0" dirty="0"/>
          </a:p>
          <a:p>
            <a:r>
              <a:rPr lang="en-US" baseline="0" dirty="0"/>
              <a:t>I’ve been in project management since 1998. I started in the construction world at Intel’s Fab 18 located in </a:t>
            </a:r>
            <a:r>
              <a:rPr lang="en-US" baseline="0" dirty="0" err="1"/>
              <a:t>Qiryat</a:t>
            </a:r>
            <a:r>
              <a:rPr lang="en-US" baseline="0" dirty="0"/>
              <a:t> Gat Israel, moved back to the US in 2000 and worked on my first software project in 2004. We used a form of Agile called Xtreme programming where every morning at 3:00 am I would meet with my technical PM and a team of Russian programmers to review what had been accomplished, lay out what needed to be tested, and determined what would be accomplished by the next day. The project was a resounding success and I have been told that some version of it is in use managing the bi-annual operational capital process at Intel to this day. </a:t>
            </a:r>
          </a:p>
          <a:p>
            <a:endParaRPr lang="en-US" baseline="0" dirty="0"/>
          </a:p>
          <a:p>
            <a:r>
              <a:rPr lang="en-US" baseline="0" dirty="0"/>
              <a:t>In 2005 I took time away from the workplace to be with my kids but by 2009 was feeling antsy so I started my own business helping small businesses with everything from data analysis to documentation to word press websites. In 2014 I took a full time position with a fully distributed software company as a project coordinator and then worked my way to project manager. After an unfortunate lull in business led to me being laid off in 2017, I took a project management position with a company upstairs where I had the opportunity to work with Taro, our wonderful executive director at TVGS. </a:t>
            </a:r>
          </a:p>
          <a:p>
            <a:endParaRPr lang="en-US" baseline="0" dirty="0"/>
          </a:p>
          <a:p>
            <a:r>
              <a:rPr lang="en-US" baseline="0" dirty="0"/>
              <a:t>Currently I am going back to school so I can finish up my PMP certification and am looking to either start up my business as a project management consultant or find a great distributed team to work with again. </a:t>
            </a:r>
            <a:endParaRPr lang="en-US" dirty="0"/>
          </a:p>
        </p:txBody>
      </p:sp>
      <p:sp>
        <p:nvSpPr>
          <p:cNvPr id="4" name="Slide Number Placeholder 3"/>
          <p:cNvSpPr>
            <a:spLocks noGrp="1"/>
          </p:cNvSpPr>
          <p:nvPr>
            <p:ph type="sldNum" sz="quarter" idx="5"/>
          </p:nvPr>
        </p:nvSpPr>
        <p:spPr/>
        <p:txBody>
          <a:bodyPr/>
          <a:lstStyle/>
          <a:p>
            <a:fld id="{4F8B4524-053C-4836-BBCF-1D7006D6C134}" type="slidenum">
              <a:rPr lang="en-US" smtClean="0"/>
              <a:t>3</a:t>
            </a:fld>
            <a:endParaRPr lang="en-US"/>
          </a:p>
        </p:txBody>
      </p:sp>
    </p:spTree>
    <p:extLst>
      <p:ext uri="{BB962C8B-B14F-4D97-AF65-F5344CB8AC3E}">
        <p14:creationId xmlns:p14="http://schemas.microsoft.com/office/powerpoint/2010/main" val="1262686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Breaks down an initial design document into manageable tasks, works with development to refine and estimate those tasks.</a:t>
            </a:r>
          </a:p>
          <a:p>
            <a:pPr marL="171450" indent="-171450">
              <a:buFont typeface="Arial" panose="020B0604020202020204" pitchFamily="34" charset="0"/>
              <a:buChar char="•"/>
            </a:pPr>
            <a:r>
              <a:rPr lang="en-US" baseline="0" dirty="0"/>
              <a:t>Based on the task break down and estimates, creates a project schedule</a:t>
            </a:r>
          </a:p>
          <a:p>
            <a:pPr marL="171450" indent="-171450">
              <a:buFont typeface="Arial" panose="020B0604020202020204" pitchFamily="34" charset="0"/>
              <a:buChar char="•"/>
            </a:pPr>
            <a:r>
              <a:rPr lang="en-US" baseline="0" dirty="0"/>
              <a:t>Monitors and encourages the team, helps resolve roadblocks.</a:t>
            </a:r>
          </a:p>
          <a:p>
            <a:pPr marL="171450" indent="-171450">
              <a:buFont typeface="Arial" panose="020B0604020202020204" pitchFamily="34" charset="0"/>
              <a:buChar char="•"/>
            </a:pPr>
            <a:r>
              <a:rPr lang="en-US" baseline="0" dirty="0"/>
              <a:t>Facilitates planning and feedback sessions</a:t>
            </a:r>
          </a:p>
          <a:p>
            <a:pPr marL="171450" indent="-171450">
              <a:buFont typeface="Arial" panose="020B0604020202020204" pitchFamily="34" charset="0"/>
              <a:buChar char="•"/>
            </a:pPr>
            <a:r>
              <a:rPr lang="en-US" baseline="0" dirty="0"/>
              <a:t>Provides report outs to the team and management on progress</a:t>
            </a:r>
            <a:endParaRPr lang="en-US" dirty="0"/>
          </a:p>
        </p:txBody>
      </p:sp>
      <p:sp>
        <p:nvSpPr>
          <p:cNvPr id="4" name="Slide Number Placeholder 3"/>
          <p:cNvSpPr>
            <a:spLocks noGrp="1"/>
          </p:cNvSpPr>
          <p:nvPr>
            <p:ph type="sldNum" sz="quarter" idx="5"/>
          </p:nvPr>
        </p:nvSpPr>
        <p:spPr/>
        <p:txBody>
          <a:bodyPr/>
          <a:lstStyle/>
          <a:p>
            <a:fld id="{4F8B4524-053C-4836-BBCF-1D7006D6C134}" type="slidenum">
              <a:rPr lang="en-US" smtClean="0"/>
              <a:t>4</a:t>
            </a:fld>
            <a:endParaRPr lang="en-US"/>
          </a:p>
        </p:txBody>
      </p:sp>
    </p:spTree>
    <p:extLst>
      <p:ext uri="{BB962C8B-B14F-4D97-AF65-F5344CB8AC3E}">
        <p14:creationId xmlns:p14="http://schemas.microsoft.com/office/powerpoint/2010/main" val="342604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know what some of you are thinking – I want to design beautiful games with meaning and art…not deal with paperwork. And you have something of a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I was at </a:t>
            </a:r>
            <a:r>
              <a:rPr lang="en-US" dirty="0" err="1"/>
              <a:t>SitePen</a:t>
            </a:r>
            <a:r>
              <a:rPr lang="en-US" dirty="0"/>
              <a:t>, one of the most important lessons I learned was to shield the developers from things that took them away from actual development as much as possible. Development skills are a precious resource to be guarded, not spent on organizing tasks or dealing with the whims of customers. Project Managers were to be the fire wall between the outside world and developer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as indie game developers just starting out, having a person who handles the non-development work is highly unlikely. That means you will need to take care of it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Breaking down your project</a:t>
            </a:r>
            <a:r>
              <a:rPr lang="en-US" baseline="0" dirty="0"/>
              <a:t> into a project plan allows you to set mini goals or milestones along the way to celebrate. Most software projects are more of a marathon than a sprint – in spite of the fact that we do them in sprints – and this is particularly true when you are talking about passion projects that are not a part of your day job. Burn out is a real thing as I know many here can attest. One thing you can do to minimize that is to lay out achievable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Taking the time to lay out the plan of what your next iteration will be, what you need to do to get there and then being able to watch yourself work through that to release is satisfying. Without the plan, you will have a tangle of things to do an no way to really acknowledge what has been accomplished as well as what is next. </a:t>
            </a:r>
            <a:endParaRPr lang="en-US" dirty="0"/>
          </a:p>
        </p:txBody>
      </p:sp>
      <p:sp>
        <p:nvSpPr>
          <p:cNvPr id="4" name="Slide Number Placeholder 3"/>
          <p:cNvSpPr>
            <a:spLocks noGrp="1"/>
          </p:cNvSpPr>
          <p:nvPr>
            <p:ph type="sldNum" sz="quarter" idx="5"/>
          </p:nvPr>
        </p:nvSpPr>
        <p:spPr/>
        <p:txBody>
          <a:bodyPr/>
          <a:lstStyle/>
          <a:p>
            <a:fld id="{4F8B4524-053C-4836-BBCF-1D7006D6C134}" type="slidenum">
              <a:rPr lang="en-US" smtClean="0"/>
              <a:t>5</a:t>
            </a:fld>
            <a:endParaRPr lang="en-US"/>
          </a:p>
        </p:txBody>
      </p:sp>
    </p:spTree>
    <p:extLst>
      <p:ext uri="{BB962C8B-B14F-4D97-AF65-F5344CB8AC3E}">
        <p14:creationId xmlns:p14="http://schemas.microsoft.com/office/powerpoint/2010/main" val="3079207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B4524-053C-4836-BBCF-1D7006D6C134}" type="slidenum">
              <a:rPr lang="en-US" smtClean="0"/>
              <a:t>6</a:t>
            </a:fld>
            <a:endParaRPr lang="en-US"/>
          </a:p>
        </p:txBody>
      </p:sp>
    </p:spTree>
    <p:extLst>
      <p:ext uri="{BB962C8B-B14F-4D97-AF65-F5344CB8AC3E}">
        <p14:creationId xmlns:p14="http://schemas.microsoft.com/office/powerpoint/2010/main" val="2240489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B4524-053C-4836-BBCF-1D7006D6C134}" type="slidenum">
              <a:rPr lang="en-US" smtClean="0"/>
              <a:t>7</a:t>
            </a:fld>
            <a:endParaRPr lang="en-US"/>
          </a:p>
        </p:txBody>
      </p:sp>
    </p:spTree>
    <p:extLst>
      <p:ext uri="{BB962C8B-B14F-4D97-AF65-F5344CB8AC3E}">
        <p14:creationId xmlns:p14="http://schemas.microsoft.com/office/powerpoint/2010/main" val="23951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Knowing who is working on what helps with accountability and reduces confusion</a:t>
            </a:r>
          </a:p>
          <a:p>
            <a:pPr marL="171450" indent="-171450">
              <a:buFontTx/>
              <a:buChar char="-"/>
            </a:pPr>
            <a:r>
              <a:rPr lang="en-US" dirty="0"/>
              <a:t>The ability to easily document questions, answers and other communication on a card makes it much easier for the whole team to follow along. </a:t>
            </a:r>
          </a:p>
          <a:p>
            <a:pPr marL="171450" indent="-171450">
              <a:buFontTx/>
              <a:buChar char="-"/>
            </a:pPr>
            <a:r>
              <a:rPr lang="en-US" dirty="0"/>
              <a:t>Distributed teams will often be working at different times. Enabling asynchronous communication is vital</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F8B4524-053C-4836-BBCF-1D7006D6C134}" type="slidenum">
              <a:rPr lang="en-US" smtClean="0"/>
              <a:t>8</a:t>
            </a:fld>
            <a:endParaRPr lang="en-US"/>
          </a:p>
        </p:txBody>
      </p:sp>
    </p:spTree>
    <p:extLst>
      <p:ext uri="{BB962C8B-B14F-4D97-AF65-F5344CB8AC3E}">
        <p14:creationId xmlns:p14="http://schemas.microsoft.com/office/powerpoint/2010/main" val="1598378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project management</a:t>
            </a:r>
            <a:r>
              <a:rPr lang="en-US" baseline="0" dirty="0"/>
              <a:t> programs out there but for the purposes of this exercise I wanted to keep it simple and free. </a:t>
            </a:r>
            <a:endParaRPr lang="en-US" dirty="0"/>
          </a:p>
          <a:p>
            <a:endParaRPr lang="en-US" dirty="0"/>
          </a:p>
          <a:p>
            <a:r>
              <a:rPr lang="en-US" dirty="0"/>
              <a:t>Spreadsheets like google sheets or excel can</a:t>
            </a:r>
            <a:r>
              <a:rPr lang="en-US" baseline="0" dirty="0"/>
              <a:t> work – but they are limited in the levels of collaboration and visual appeal</a:t>
            </a:r>
          </a:p>
          <a:p>
            <a:endParaRPr lang="en-US" baseline="0" dirty="0"/>
          </a:p>
          <a:p>
            <a:r>
              <a:rPr lang="en-US" baseline="0" dirty="0"/>
              <a:t>Trello and Asana are both viable tools to use for software project management, they both have free versions and allow the user to create Kanban style boards.</a:t>
            </a:r>
          </a:p>
          <a:p>
            <a:endParaRPr lang="en-US" baseline="0" dirty="0"/>
          </a:p>
          <a:p>
            <a:r>
              <a:rPr lang="en-US" baseline="0" dirty="0"/>
              <a:t>If you do not like the Kanban style, Asana offers sectioned lists instead of boards, however I noticed that the Trello checklist system on a card is far easier to use than Asana subtasks. Really it comes down to personal preference and what you like better. </a:t>
            </a:r>
          </a:p>
          <a:p>
            <a:endParaRPr lang="en-US" baseline="0" dirty="0"/>
          </a:p>
          <a:p>
            <a:r>
              <a:rPr lang="en-US" baseline="0" dirty="0"/>
              <a:t>As a PM, I like having the ability to see timelines, both apps have extensions that allow for that. I have not played with the Trello </a:t>
            </a:r>
            <a:r>
              <a:rPr lang="en-US" baseline="0" dirty="0" err="1"/>
              <a:t>gantt</a:t>
            </a:r>
            <a:r>
              <a:rPr lang="en-US" baseline="0" dirty="0"/>
              <a:t> extension, but </a:t>
            </a:r>
            <a:r>
              <a:rPr lang="en-US" baseline="0" dirty="0" err="1"/>
              <a:t>Instagantt</a:t>
            </a:r>
            <a:r>
              <a:rPr lang="en-US" baseline="0" dirty="0"/>
              <a:t> allows you to enter time estimates in Asana without having premium and then maps that information to a resource loaded schedule so you can see how many hours per day something would need to be worked on in order to complete it by a certain date. This is particularly useful when creating a schedule.</a:t>
            </a:r>
            <a:endParaRPr lang="en-US" dirty="0"/>
          </a:p>
        </p:txBody>
      </p:sp>
      <p:sp>
        <p:nvSpPr>
          <p:cNvPr id="4" name="Slide Number Placeholder 3"/>
          <p:cNvSpPr>
            <a:spLocks noGrp="1"/>
          </p:cNvSpPr>
          <p:nvPr>
            <p:ph type="sldNum" sz="quarter" idx="5"/>
          </p:nvPr>
        </p:nvSpPr>
        <p:spPr/>
        <p:txBody>
          <a:bodyPr/>
          <a:lstStyle/>
          <a:p>
            <a:fld id="{4F8B4524-053C-4836-BBCF-1D7006D6C134}" type="slidenum">
              <a:rPr lang="en-US" smtClean="0"/>
              <a:t>9</a:t>
            </a:fld>
            <a:endParaRPr lang="en-US"/>
          </a:p>
        </p:txBody>
      </p:sp>
    </p:spTree>
    <p:extLst>
      <p:ext uri="{BB962C8B-B14F-4D97-AF65-F5344CB8AC3E}">
        <p14:creationId xmlns:p14="http://schemas.microsoft.com/office/powerpoint/2010/main" val="2087693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B4524-053C-4836-BBCF-1D7006D6C134}" type="slidenum">
              <a:rPr lang="en-US" smtClean="0"/>
              <a:t>10</a:t>
            </a:fld>
            <a:endParaRPr lang="en-US"/>
          </a:p>
        </p:txBody>
      </p:sp>
    </p:spTree>
    <p:extLst>
      <p:ext uri="{BB962C8B-B14F-4D97-AF65-F5344CB8AC3E}">
        <p14:creationId xmlns:p14="http://schemas.microsoft.com/office/powerpoint/2010/main" val="109169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738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31794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647545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156751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614448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823495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5373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164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415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76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432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10/5/2018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055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10/5/2018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6479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10/5/2018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275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86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09B482E8-6E0E-1B4F-B1FD-C69DB9E858D9}" type="datetimeFigureOut">
              <a:rPr lang="en-US" smtClean="0"/>
              <a:pPr/>
              <a:t>10/5/2018</a:t>
            </a:fld>
            <a:endParaRPr lang="en-US" dirty="0"/>
          </a:p>
        </p:txBody>
      </p:sp>
    </p:spTree>
    <p:extLst>
      <p:ext uri="{BB962C8B-B14F-4D97-AF65-F5344CB8AC3E}">
        <p14:creationId xmlns:p14="http://schemas.microsoft.com/office/powerpoint/2010/main" val="304821461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B482E8-6E0E-1B4F-B1FD-C69DB9E858D9}" type="datetimeFigureOut">
              <a:rPr lang="en-US" smtClean="0"/>
              <a:pPr/>
              <a:t>10/5/2018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7795896"/>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legantt.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instagant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0EB5-90E3-4703-A583-C2781022FD2A}"/>
              </a:ext>
            </a:extLst>
          </p:cNvPr>
          <p:cNvSpPr>
            <a:spLocks noGrp="1"/>
          </p:cNvSpPr>
          <p:nvPr>
            <p:ph type="ctrTitle"/>
          </p:nvPr>
        </p:nvSpPr>
        <p:spPr>
          <a:xfrm>
            <a:off x="821987" y="829192"/>
            <a:ext cx="9089865" cy="3822329"/>
          </a:xfrm>
        </p:spPr>
        <p:txBody>
          <a:bodyPr>
            <a:normAutofit/>
          </a:bodyPr>
          <a:lstStyle/>
          <a:p>
            <a:r>
              <a:rPr lang="en-US" dirty="0"/>
              <a:t>Project Management </a:t>
            </a:r>
            <a:br>
              <a:rPr lang="en-US" dirty="0"/>
            </a:br>
            <a:r>
              <a:rPr lang="en-US" dirty="0"/>
              <a:t>for Game Designers</a:t>
            </a:r>
          </a:p>
        </p:txBody>
      </p:sp>
      <p:sp>
        <p:nvSpPr>
          <p:cNvPr id="3" name="Subtitle 2">
            <a:extLst>
              <a:ext uri="{FF2B5EF4-FFF2-40B4-BE49-F238E27FC236}">
                <a16:creationId xmlns:a16="http://schemas.microsoft.com/office/drawing/2014/main" id="{7336C138-9D57-46E0-B063-11164A13427D}"/>
              </a:ext>
            </a:extLst>
          </p:cNvPr>
          <p:cNvSpPr>
            <a:spLocks noGrp="1"/>
          </p:cNvSpPr>
          <p:nvPr>
            <p:ph type="subTitle" idx="1"/>
          </p:nvPr>
        </p:nvSpPr>
        <p:spPr>
          <a:xfrm>
            <a:off x="821987" y="4793744"/>
            <a:ext cx="9089864" cy="977621"/>
          </a:xfrm>
        </p:spPr>
        <p:txBody>
          <a:bodyPr>
            <a:normAutofit/>
          </a:bodyPr>
          <a:lstStyle/>
          <a:p>
            <a:pPr>
              <a:lnSpc>
                <a:spcPct val="110000"/>
              </a:lnSpc>
            </a:pPr>
            <a:r>
              <a:rPr lang="en-US" sz="1300" dirty="0"/>
              <a:t>TVGS Uplift October 2018</a:t>
            </a:r>
          </a:p>
          <a:p>
            <a:pPr>
              <a:lnSpc>
                <a:spcPct val="110000"/>
              </a:lnSpc>
            </a:pPr>
            <a:r>
              <a:rPr lang="en-US" sz="1300" dirty="0"/>
              <a:t>Suzanne Dondero</a:t>
            </a:r>
            <a:br>
              <a:rPr lang="en-US" sz="1300" dirty="0"/>
            </a:br>
            <a:r>
              <a:rPr lang="en-US" sz="1300" dirty="0"/>
              <a:t>https://www.linkedin.com/in/suzannedondero/</a:t>
            </a:r>
          </a:p>
        </p:txBody>
      </p:sp>
    </p:spTree>
    <p:extLst>
      <p:ext uri="{BB962C8B-B14F-4D97-AF65-F5344CB8AC3E}">
        <p14:creationId xmlns:p14="http://schemas.microsoft.com/office/powerpoint/2010/main" val="45538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66E6-A5FD-4035-9E03-A033A5395E9E}"/>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effectLst/>
              </a:rPr>
              <a:t>Activity – Project Plan</a:t>
            </a:r>
          </a:p>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effectLst/>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effectLst/>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effectLst/>
            </a:endParaRPr>
          </a:p>
          <a:p>
            <a:endParaRPr lang="en-US" dirty="0"/>
          </a:p>
        </p:txBody>
      </p:sp>
      <p:sp>
        <p:nvSpPr>
          <p:cNvPr id="3" name="Content Placeholder 2">
            <a:extLst>
              <a:ext uri="{FF2B5EF4-FFF2-40B4-BE49-F238E27FC236}">
                <a16:creationId xmlns:a16="http://schemas.microsoft.com/office/drawing/2014/main" id="{5269DCF2-AB4B-4470-93BF-69A6A8B2A7AD}"/>
              </a:ext>
            </a:extLst>
          </p:cNvPr>
          <p:cNvSpPr>
            <a:spLocks noGrp="1"/>
          </p:cNvSpPr>
          <p:nvPr>
            <p:ph idx="1"/>
          </p:nvPr>
        </p:nvSpPr>
        <p:spPr/>
        <p:txBody>
          <a:bodyPr>
            <a:normAutofit/>
          </a:bodyPr>
          <a:lstStyle/>
          <a:p>
            <a:r>
              <a:rPr lang="en-US" dirty="0"/>
              <a:t>In a spreadsheet, on a piece of paper or in the application of your choice:</a:t>
            </a:r>
          </a:p>
          <a:p>
            <a:pPr lvl="1"/>
            <a:r>
              <a:rPr lang="en-US" dirty="0"/>
              <a:t>Break out your design into bite sized tasks. Provide an estimate of how many hours the task should take. Ideally, each task will be no more than 6 hours of work. If the task is larger than that, consider if it should be broken into smaller pieces. </a:t>
            </a:r>
          </a:p>
          <a:p>
            <a:pPr lvl="2"/>
            <a:r>
              <a:rPr lang="en-US" dirty="0"/>
              <a:t>For example, if  Program Level 1 would take 20 hours maybe it could be broken down into Program obstacle 1, obstacle 2, obstacle 3 etc. as separate items. </a:t>
            </a:r>
          </a:p>
          <a:p>
            <a:r>
              <a:rPr lang="en-US" dirty="0"/>
              <a:t>Organize your tasks in a way that makes sense to you</a:t>
            </a:r>
          </a:p>
          <a:p>
            <a:r>
              <a:rPr lang="en-US" dirty="0"/>
              <a:t>Look at the entirety of your estimate, is the scope you have established reasonable to achieve within the parameters of this program? If it is not, what can you change to make it work?</a:t>
            </a:r>
          </a:p>
        </p:txBody>
      </p:sp>
    </p:spTree>
    <p:extLst>
      <p:ext uri="{BB962C8B-B14F-4D97-AF65-F5344CB8AC3E}">
        <p14:creationId xmlns:p14="http://schemas.microsoft.com/office/powerpoint/2010/main" val="419682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88F-EC5C-4BA7-9904-50FD8BF70B26}"/>
              </a:ext>
            </a:extLst>
          </p:cNvPr>
          <p:cNvSpPr>
            <a:spLocks noGrp="1"/>
          </p:cNvSpPr>
          <p:nvPr>
            <p:ph type="title"/>
          </p:nvPr>
        </p:nvSpPr>
        <p:spPr/>
        <p:txBody>
          <a:bodyPr>
            <a:normAutofit/>
          </a:bodyPr>
          <a:lstStyle/>
          <a:p>
            <a:r>
              <a:rPr lang="en-US" dirty="0"/>
              <a:t>Agenda</a:t>
            </a:r>
          </a:p>
        </p:txBody>
      </p:sp>
      <p:sp>
        <p:nvSpPr>
          <p:cNvPr id="3" name="Content Placeholder 2">
            <a:extLst>
              <a:ext uri="{FF2B5EF4-FFF2-40B4-BE49-F238E27FC236}">
                <a16:creationId xmlns:a16="http://schemas.microsoft.com/office/drawing/2014/main" id="{01166E2A-A1F2-4C54-BB0F-485296392EC9}"/>
              </a:ext>
            </a:extLst>
          </p:cNvPr>
          <p:cNvSpPr>
            <a:spLocks noGrp="1"/>
          </p:cNvSpPr>
          <p:nvPr>
            <p:ph idx="1"/>
          </p:nvPr>
        </p:nvSpPr>
        <p:spPr/>
        <p:txBody>
          <a:bodyPr/>
          <a:lstStyle/>
          <a:p>
            <a:pPr lvl="0"/>
            <a:r>
              <a:rPr lang="en-US" dirty="0"/>
              <a:t>Who am I?</a:t>
            </a:r>
          </a:p>
          <a:p>
            <a:pPr lvl="0"/>
            <a:r>
              <a:rPr lang="en-US" dirty="0"/>
              <a:t>What is project management?</a:t>
            </a:r>
          </a:p>
          <a:p>
            <a:pPr lvl="0"/>
            <a:r>
              <a:rPr lang="en-US" dirty="0"/>
              <a:t>Should game designers spend time on project management?</a:t>
            </a:r>
          </a:p>
          <a:p>
            <a:pPr lvl="0"/>
            <a:r>
              <a:rPr lang="en-US" dirty="0"/>
              <a:t>Agile Project Lifecycle</a:t>
            </a:r>
          </a:p>
          <a:p>
            <a:pPr lvl="0"/>
            <a:r>
              <a:rPr lang="en-US" dirty="0"/>
              <a:t>How to implement Agile methods that work for you.</a:t>
            </a:r>
          </a:p>
          <a:p>
            <a:pPr lvl="0"/>
            <a:r>
              <a:rPr lang="en-US" dirty="0"/>
              <a:t>Project management tools</a:t>
            </a:r>
          </a:p>
          <a:p>
            <a:pPr lvl="0"/>
            <a:r>
              <a:rPr lang="en-US" dirty="0"/>
              <a:t>Activity</a:t>
            </a:r>
          </a:p>
          <a:p>
            <a:pPr marL="0" indent="0">
              <a:buNone/>
            </a:pPr>
            <a:endParaRPr lang="en-US" dirty="0"/>
          </a:p>
        </p:txBody>
      </p:sp>
    </p:spTree>
    <p:extLst>
      <p:ext uri="{BB962C8B-B14F-4D97-AF65-F5344CB8AC3E}">
        <p14:creationId xmlns:p14="http://schemas.microsoft.com/office/powerpoint/2010/main" val="2063076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A363B-6BFB-4A82-A758-4DA8B71C22C5}"/>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r>
              <a:rPr lang="en-US" sz="5400" dirty="0"/>
              <a:t>Who am I?</a:t>
            </a:r>
          </a:p>
        </p:txBody>
      </p:sp>
      <p:pic>
        <p:nvPicPr>
          <p:cNvPr id="22" name="Picture Placeholder 21">
            <a:extLst>
              <a:ext uri="{FF2B5EF4-FFF2-40B4-BE49-F238E27FC236}">
                <a16:creationId xmlns:a16="http://schemas.microsoft.com/office/drawing/2014/main" id="{2A2A261C-F47B-4BBB-B4D1-A1AC856FEDFF}"/>
              </a:ext>
            </a:extLst>
          </p:cNvPr>
          <p:cNvPicPr>
            <a:picLocks noGrp="1" noChangeAspect="1"/>
          </p:cNvPicPr>
          <p:nvPr>
            <p:ph type="pic" idx="1"/>
          </p:nvPr>
        </p:nvPicPr>
        <p:blipFill rotWithShape="1">
          <a:blip r:embed="rId3">
            <a:extLst/>
          </a:blip>
          <a:srcRect l="2483" r="26004" b="9093"/>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3214382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FFB684-3DCD-428E-ABFF-08DE7C0C8BC0}"/>
              </a:ext>
            </a:extLst>
          </p:cNvPr>
          <p:cNvSpPr>
            <a:spLocks noGrp="1"/>
          </p:cNvSpPr>
          <p:nvPr>
            <p:ph type="title"/>
          </p:nvPr>
        </p:nvSpPr>
        <p:spPr/>
        <p:txBody>
          <a:bodyPr/>
          <a:lstStyle/>
          <a:p>
            <a:r>
              <a:rPr lang="en-US" dirty="0"/>
              <a:t>What is project management?</a:t>
            </a:r>
          </a:p>
        </p:txBody>
      </p:sp>
      <p:sp>
        <p:nvSpPr>
          <p:cNvPr id="6" name="Content Placeholder 5">
            <a:extLst>
              <a:ext uri="{FF2B5EF4-FFF2-40B4-BE49-F238E27FC236}">
                <a16:creationId xmlns:a16="http://schemas.microsoft.com/office/drawing/2014/main" id="{FC8D0072-E34A-4E7B-A568-26779B8F8B1C}"/>
              </a:ext>
            </a:extLst>
          </p:cNvPr>
          <p:cNvSpPr>
            <a:spLocks noGrp="1"/>
          </p:cNvSpPr>
          <p:nvPr>
            <p:ph idx="1"/>
          </p:nvPr>
        </p:nvSpPr>
        <p:spPr/>
        <p:txBody>
          <a:bodyPr/>
          <a:lstStyle/>
          <a:p>
            <a:r>
              <a:rPr lang="en-US" dirty="0"/>
              <a:t>Boiled down, project management is the planning and organization that supports the work being done.</a:t>
            </a:r>
          </a:p>
          <a:p>
            <a:pPr lvl="1"/>
            <a:r>
              <a:rPr lang="en-US" dirty="0"/>
              <a:t>Organizes and schedules tasks.</a:t>
            </a:r>
          </a:p>
          <a:p>
            <a:pPr lvl="1"/>
            <a:r>
              <a:rPr lang="en-US" dirty="0"/>
              <a:t>Interfaces with stakeholders and facilitates communication throughout the project lifecycle.</a:t>
            </a:r>
          </a:p>
          <a:p>
            <a:pPr lvl="1"/>
            <a:r>
              <a:rPr lang="en-US" dirty="0"/>
              <a:t>Monitors a project to ensure it is on track.</a:t>
            </a:r>
          </a:p>
          <a:p>
            <a:endParaRPr lang="en-US" dirty="0"/>
          </a:p>
        </p:txBody>
      </p:sp>
    </p:spTree>
    <p:extLst>
      <p:ext uri="{BB962C8B-B14F-4D97-AF65-F5344CB8AC3E}">
        <p14:creationId xmlns:p14="http://schemas.microsoft.com/office/powerpoint/2010/main" val="293858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A098-7B93-4458-B453-7AF497866EBF}"/>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effectLst/>
              </a:rPr>
              <a:t>Should game designers spend time on project management?</a:t>
            </a:r>
            <a:endParaRPr lang="en-US" dirty="0"/>
          </a:p>
        </p:txBody>
      </p:sp>
      <p:sp>
        <p:nvSpPr>
          <p:cNvPr id="3" name="Content Placeholder 2">
            <a:extLst>
              <a:ext uri="{FF2B5EF4-FFF2-40B4-BE49-F238E27FC236}">
                <a16:creationId xmlns:a16="http://schemas.microsoft.com/office/drawing/2014/main" id="{01444917-A806-42AE-8812-26ADF81B5474}"/>
              </a:ext>
            </a:extLst>
          </p:cNvPr>
          <p:cNvSpPr>
            <a:spLocks noGrp="1"/>
          </p:cNvSpPr>
          <p:nvPr>
            <p:ph idx="1"/>
          </p:nvPr>
        </p:nvSpPr>
        <p:spPr/>
        <p:txBody>
          <a:bodyPr/>
          <a:lstStyle/>
          <a:p>
            <a:r>
              <a:rPr lang="en-US" dirty="0"/>
              <a:t>YES! But why….</a:t>
            </a:r>
          </a:p>
          <a:p>
            <a:pPr lvl="1"/>
            <a:r>
              <a:rPr lang="en-US" dirty="0"/>
              <a:t>Start good habits that will follow you into the workplace, or even into your own startup.</a:t>
            </a:r>
          </a:p>
          <a:p>
            <a:pPr lvl="1"/>
            <a:r>
              <a:rPr lang="en-US" dirty="0"/>
              <a:t>Learn to be honest with yourself about levels of effort required.</a:t>
            </a:r>
          </a:p>
          <a:p>
            <a:pPr lvl="1"/>
            <a:r>
              <a:rPr lang="en-US" dirty="0"/>
              <a:t>Set real goals and then work to achieve them, helping to avoid burn out.</a:t>
            </a:r>
          </a:p>
          <a:p>
            <a:pPr lvl="1"/>
            <a:r>
              <a:rPr lang="en-US" dirty="0"/>
              <a:t>Ultimately publish your game.</a:t>
            </a:r>
          </a:p>
          <a:p>
            <a:pPr lvl="1"/>
            <a:endParaRPr lang="en-US" dirty="0"/>
          </a:p>
          <a:p>
            <a:pPr lvl="1"/>
            <a:endParaRPr lang="en-US" dirty="0"/>
          </a:p>
          <a:p>
            <a:pPr marL="457200" lvl="1" indent="0" algn="ctr">
              <a:buNone/>
            </a:pPr>
            <a:r>
              <a:rPr lang="en-US" dirty="0"/>
              <a:t>“A goal without a plan is just a wish.” </a:t>
            </a:r>
            <a:br>
              <a:rPr lang="en-US" dirty="0"/>
            </a:br>
            <a:r>
              <a:rPr lang="en-US" sz="1400" dirty="0"/>
              <a:t>― </a:t>
            </a:r>
            <a:r>
              <a:rPr lang="en-US" sz="1400" b="1" dirty="0"/>
              <a:t>Antoine de Saint-</a:t>
            </a:r>
            <a:r>
              <a:rPr lang="en-US" sz="1400" b="1" dirty="0" err="1"/>
              <a:t>Exupéry</a:t>
            </a:r>
            <a:r>
              <a:rPr lang="en-US" sz="1400" b="1" dirty="0"/>
              <a:t> author of A Little Prince</a:t>
            </a:r>
            <a:endParaRPr lang="en-US" sz="1400" dirty="0"/>
          </a:p>
        </p:txBody>
      </p:sp>
    </p:spTree>
    <p:extLst>
      <p:ext uri="{BB962C8B-B14F-4D97-AF65-F5344CB8AC3E}">
        <p14:creationId xmlns:p14="http://schemas.microsoft.com/office/powerpoint/2010/main" val="1776310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B7A8-D306-489D-9556-3A98104A863C}"/>
              </a:ext>
            </a:extLst>
          </p:cNvPr>
          <p:cNvSpPr>
            <a:spLocks noGrp="1"/>
          </p:cNvSpPr>
          <p:nvPr>
            <p:ph type="title"/>
          </p:nvPr>
        </p:nvSpPr>
        <p:spPr/>
        <p:txBody>
          <a:bodyPr/>
          <a:lstStyle/>
          <a:p>
            <a:r>
              <a:rPr lang="en-US" dirty="0"/>
              <a:t>Agile</a:t>
            </a:r>
            <a:r>
              <a:rPr lang="en-US" baseline="0" dirty="0"/>
              <a:t> Project Lifecycle</a:t>
            </a:r>
            <a:endParaRPr lang="en-US" dirty="0"/>
          </a:p>
        </p:txBody>
      </p:sp>
      <p:sp>
        <p:nvSpPr>
          <p:cNvPr id="4" name="Hexagon 3">
            <a:extLst>
              <a:ext uri="{FF2B5EF4-FFF2-40B4-BE49-F238E27FC236}">
                <a16:creationId xmlns:a16="http://schemas.microsoft.com/office/drawing/2014/main" id="{0919D244-9DB1-4E70-B510-22A11815F119}"/>
              </a:ext>
            </a:extLst>
          </p:cNvPr>
          <p:cNvSpPr/>
          <p:nvPr/>
        </p:nvSpPr>
        <p:spPr>
          <a:xfrm>
            <a:off x="4057402" y="1789546"/>
            <a:ext cx="1324099" cy="96190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Iteration</a:t>
            </a:r>
          </a:p>
          <a:p>
            <a:pPr algn="ctr"/>
            <a:r>
              <a:rPr lang="en-US" sz="1200" dirty="0"/>
              <a:t>Initiation</a:t>
            </a:r>
          </a:p>
        </p:txBody>
      </p:sp>
      <p:sp>
        <p:nvSpPr>
          <p:cNvPr id="5" name="Hexagon 4">
            <a:extLst>
              <a:ext uri="{FF2B5EF4-FFF2-40B4-BE49-F238E27FC236}">
                <a16:creationId xmlns:a16="http://schemas.microsoft.com/office/drawing/2014/main" id="{0E739DEF-DCC5-4EC7-8796-CBF99F4F5782}"/>
              </a:ext>
            </a:extLst>
          </p:cNvPr>
          <p:cNvSpPr/>
          <p:nvPr/>
        </p:nvSpPr>
        <p:spPr>
          <a:xfrm>
            <a:off x="5685308" y="2602346"/>
            <a:ext cx="1324099" cy="96190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Planning</a:t>
            </a:r>
          </a:p>
        </p:txBody>
      </p:sp>
      <p:sp>
        <p:nvSpPr>
          <p:cNvPr id="6" name="Hexagon 5">
            <a:extLst>
              <a:ext uri="{FF2B5EF4-FFF2-40B4-BE49-F238E27FC236}">
                <a16:creationId xmlns:a16="http://schemas.microsoft.com/office/drawing/2014/main" id="{2A2A3BE1-CB8E-469F-91F0-C9E042B6993F}"/>
              </a:ext>
            </a:extLst>
          </p:cNvPr>
          <p:cNvSpPr/>
          <p:nvPr/>
        </p:nvSpPr>
        <p:spPr>
          <a:xfrm>
            <a:off x="5685309" y="4168900"/>
            <a:ext cx="1324099" cy="96190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p>
        </p:txBody>
      </p:sp>
      <p:sp>
        <p:nvSpPr>
          <p:cNvPr id="7" name="Hexagon 6">
            <a:extLst>
              <a:ext uri="{FF2B5EF4-FFF2-40B4-BE49-F238E27FC236}">
                <a16:creationId xmlns:a16="http://schemas.microsoft.com/office/drawing/2014/main" id="{B8718E10-850B-452C-9EED-261C29A6FCA1}"/>
              </a:ext>
            </a:extLst>
          </p:cNvPr>
          <p:cNvSpPr/>
          <p:nvPr/>
        </p:nvSpPr>
        <p:spPr>
          <a:xfrm>
            <a:off x="4057402" y="4927601"/>
            <a:ext cx="1324099" cy="96190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Testing</a:t>
            </a:r>
          </a:p>
        </p:txBody>
      </p:sp>
      <p:sp>
        <p:nvSpPr>
          <p:cNvPr id="8" name="Hexagon 7">
            <a:extLst>
              <a:ext uri="{FF2B5EF4-FFF2-40B4-BE49-F238E27FC236}">
                <a16:creationId xmlns:a16="http://schemas.microsoft.com/office/drawing/2014/main" id="{242FD9D6-42B3-4C00-9D49-14190B7688BF}"/>
              </a:ext>
            </a:extLst>
          </p:cNvPr>
          <p:cNvSpPr/>
          <p:nvPr/>
        </p:nvSpPr>
        <p:spPr>
          <a:xfrm>
            <a:off x="2429495" y="4168900"/>
            <a:ext cx="1324099" cy="96190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Release</a:t>
            </a:r>
          </a:p>
        </p:txBody>
      </p:sp>
      <p:sp>
        <p:nvSpPr>
          <p:cNvPr id="9" name="Hexagon 8">
            <a:extLst>
              <a:ext uri="{FF2B5EF4-FFF2-40B4-BE49-F238E27FC236}">
                <a16:creationId xmlns:a16="http://schemas.microsoft.com/office/drawing/2014/main" id="{4F1B58EA-7988-456D-BE36-EA58AAAC294D}"/>
              </a:ext>
            </a:extLst>
          </p:cNvPr>
          <p:cNvSpPr/>
          <p:nvPr/>
        </p:nvSpPr>
        <p:spPr>
          <a:xfrm>
            <a:off x="2429494" y="2525817"/>
            <a:ext cx="1324099" cy="96190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Feedback</a:t>
            </a:r>
          </a:p>
        </p:txBody>
      </p:sp>
      <p:sp>
        <p:nvSpPr>
          <p:cNvPr id="21" name="Arrow: Circular 20">
            <a:extLst>
              <a:ext uri="{FF2B5EF4-FFF2-40B4-BE49-F238E27FC236}">
                <a16:creationId xmlns:a16="http://schemas.microsoft.com/office/drawing/2014/main" id="{D721CD79-946B-49F1-874B-FD0E3AB61F18}"/>
              </a:ext>
            </a:extLst>
          </p:cNvPr>
          <p:cNvSpPr/>
          <p:nvPr/>
        </p:nvSpPr>
        <p:spPr>
          <a:xfrm rot="1906093">
            <a:off x="5273128" y="1743033"/>
            <a:ext cx="1143440" cy="970149"/>
          </a:xfrm>
          <a:prstGeom prst="circularArrow">
            <a:avLst>
              <a:gd name="adj1" fmla="val 12500"/>
              <a:gd name="adj2" fmla="val 1142319"/>
              <a:gd name="adj3" fmla="val 20457681"/>
              <a:gd name="adj4" fmla="val 10799996"/>
              <a:gd name="adj5" fmla="val 1631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ircular 21">
            <a:extLst>
              <a:ext uri="{FF2B5EF4-FFF2-40B4-BE49-F238E27FC236}">
                <a16:creationId xmlns:a16="http://schemas.microsoft.com/office/drawing/2014/main" id="{C61147F2-20B1-4201-8348-32D33E6B4170}"/>
              </a:ext>
            </a:extLst>
          </p:cNvPr>
          <p:cNvSpPr/>
          <p:nvPr/>
        </p:nvSpPr>
        <p:spPr>
          <a:xfrm rot="5400000">
            <a:off x="6437686" y="3381500"/>
            <a:ext cx="1143440" cy="970149"/>
          </a:xfrm>
          <a:prstGeom prst="circularArrow">
            <a:avLst>
              <a:gd name="adj1" fmla="val 12500"/>
              <a:gd name="adj2" fmla="val 1142319"/>
              <a:gd name="adj3" fmla="val 20457681"/>
              <a:gd name="adj4" fmla="val 10799996"/>
              <a:gd name="adj5" fmla="val 1631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Circular 22">
            <a:extLst>
              <a:ext uri="{FF2B5EF4-FFF2-40B4-BE49-F238E27FC236}">
                <a16:creationId xmlns:a16="http://schemas.microsoft.com/office/drawing/2014/main" id="{A98BC8BA-51F3-4355-8F4D-13BE3504B814}"/>
              </a:ext>
            </a:extLst>
          </p:cNvPr>
          <p:cNvSpPr/>
          <p:nvPr/>
        </p:nvSpPr>
        <p:spPr>
          <a:xfrm rot="8979896">
            <a:off x="5303204" y="5015211"/>
            <a:ext cx="1143440" cy="970149"/>
          </a:xfrm>
          <a:prstGeom prst="circularArrow">
            <a:avLst>
              <a:gd name="adj1" fmla="val 12500"/>
              <a:gd name="adj2" fmla="val 1142319"/>
              <a:gd name="adj3" fmla="val 20457681"/>
              <a:gd name="adj4" fmla="val 10799996"/>
              <a:gd name="adj5" fmla="val 1631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Circular 23">
            <a:extLst>
              <a:ext uri="{FF2B5EF4-FFF2-40B4-BE49-F238E27FC236}">
                <a16:creationId xmlns:a16="http://schemas.microsoft.com/office/drawing/2014/main" id="{75E52F2B-A739-4AD2-B380-91CDC9435AEA}"/>
              </a:ext>
            </a:extLst>
          </p:cNvPr>
          <p:cNvSpPr/>
          <p:nvPr/>
        </p:nvSpPr>
        <p:spPr>
          <a:xfrm rot="13022809">
            <a:off x="3049245" y="5031723"/>
            <a:ext cx="1143440" cy="970149"/>
          </a:xfrm>
          <a:prstGeom prst="circularArrow">
            <a:avLst>
              <a:gd name="adj1" fmla="val 12500"/>
              <a:gd name="adj2" fmla="val 1142319"/>
              <a:gd name="adj3" fmla="val 20457681"/>
              <a:gd name="adj4" fmla="val 10799996"/>
              <a:gd name="adj5" fmla="val 1631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rrow: Circular 24">
            <a:extLst>
              <a:ext uri="{FF2B5EF4-FFF2-40B4-BE49-F238E27FC236}">
                <a16:creationId xmlns:a16="http://schemas.microsoft.com/office/drawing/2014/main" id="{920EC564-F50A-4DB7-9681-CD599DA5601A}"/>
              </a:ext>
            </a:extLst>
          </p:cNvPr>
          <p:cNvSpPr/>
          <p:nvPr/>
        </p:nvSpPr>
        <p:spPr>
          <a:xfrm rot="16200000">
            <a:off x="1857775" y="3283247"/>
            <a:ext cx="1143440" cy="970149"/>
          </a:xfrm>
          <a:prstGeom prst="circularArrow">
            <a:avLst>
              <a:gd name="adj1" fmla="val 12500"/>
              <a:gd name="adj2" fmla="val 1142319"/>
              <a:gd name="adj3" fmla="val 20457681"/>
              <a:gd name="adj4" fmla="val 10799996"/>
              <a:gd name="adj5" fmla="val 1631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row: Circular 25">
            <a:extLst>
              <a:ext uri="{FF2B5EF4-FFF2-40B4-BE49-F238E27FC236}">
                <a16:creationId xmlns:a16="http://schemas.microsoft.com/office/drawing/2014/main" id="{C3DD13D6-F223-448D-BA4A-ADDC82689B65}"/>
              </a:ext>
            </a:extLst>
          </p:cNvPr>
          <p:cNvSpPr/>
          <p:nvPr/>
        </p:nvSpPr>
        <p:spPr>
          <a:xfrm rot="20061561">
            <a:off x="3069853" y="1631173"/>
            <a:ext cx="1143440" cy="970149"/>
          </a:xfrm>
          <a:prstGeom prst="circularArrow">
            <a:avLst>
              <a:gd name="adj1" fmla="val 12500"/>
              <a:gd name="adj2" fmla="val 1142319"/>
              <a:gd name="adj3" fmla="val 20457681"/>
              <a:gd name="adj4" fmla="val 10799996"/>
              <a:gd name="adj5" fmla="val 1631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ircular 28">
            <a:extLst>
              <a:ext uri="{FF2B5EF4-FFF2-40B4-BE49-F238E27FC236}">
                <a16:creationId xmlns:a16="http://schemas.microsoft.com/office/drawing/2014/main" id="{3FE5E693-4E6E-4B37-B047-B4E95E418D27}"/>
              </a:ext>
            </a:extLst>
          </p:cNvPr>
          <p:cNvSpPr/>
          <p:nvPr/>
        </p:nvSpPr>
        <p:spPr>
          <a:xfrm rot="20005001">
            <a:off x="4697360" y="4071138"/>
            <a:ext cx="1143440" cy="970149"/>
          </a:xfrm>
          <a:prstGeom prst="circularArrow">
            <a:avLst>
              <a:gd name="adj1" fmla="val 12500"/>
              <a:gd name="adj2" fmla="val 1142319"/>
              <a:gd name="adj3" fmla="val 20457681"/>
              <a:gd name="adj4" fmla="val 10799996"/>
              <a:gd name="adj5" fmla="val 1631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ircular 29">
            <a:extLst>
              <a:ext uri="{FF2B5EF4-FFF2-40B4-BE49-F238E27FC236}">
                <a16:creationId xmlns:a16="http://schemas.microsoft.com/office/drawing/2014/main" id="{E6DE5C3A-46F3-437F-9482-45171402D03C}"/>
              </a:ext>
            </a:extLst>
          </p:cNvPr>
          <p:cNvSpPr/>
          <p:nvPr/>
        </p:nvSpPr>
        <p:spPr>
          <a:xfrm rot="14386005">
            <a:off x="1504954" y="441340"/>
            <a:ext cx="6428991" cy="6453903"/>
          </a:xfrm>
          <a:prstGeom prst="circularArrow">
            <a:avLst>
              <a:gd name="adj1" fmla="val 822"/>
              <a:gd name="adj2" fmla="val 644171"/>
              <a:gd name="adj3" fmla="val 20370738"/>
              <a:gd name="adj4" fmla="val 4117466"/>
              <a:gd name="adj5" fmla="val 22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ectangle 30">
            <a:extLst>
              <a:ext uri="{FF2B5EF4-FFF2-40B4-BE49-F238E27FC236}">
                <a16:creationId xmlns:a16="http://schemas.microsoft.com/office/drawing/2014/main" id="{5DA9AC27-6FA2-4254-87E6-22D278063AA7}"/>
              </a:ext>
            </a:extLst>
          </p:cNvPr>
          <p:cNvSpPr/>
          <p:nvPr/>
        </p:nvSpPr>
        <p:spPr>
          <a:xfrm>
            <a:off x="4222090" y="6364607"/>
            <a:ext cx="914400" cy="357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Sprint</a:t>
            </a:r>
          </a:p>
        </p:txBody>
      </p:sp>
    </p:spTree>
    <p:extLst>
      <p:ext uri="{BB962C8B-B14F-4D97-AF65-F5344CB8AC3E}">
        <p14:creationId xmlns:p14="http://schemas.microsoft.com/office/powerpoint/2010/main" val="3663297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3054-B46E-46A1-BD97-4037D10ECEC0}"/>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effectLst/>
              </a:rPr>
              <a:t>How to implement Agile methods that work for you.</a:t>
            </a:r>
            <a:endParaRPr lang="en-US" dirty="0"/>
          </a:p>
        </p:txBody>
      </p:sp>
      <p:sp>
        <p:nvSpPr>
          <p:cNvPr id="3" name="Content Placeholder 2">
            <a:extLst>
              <a:ext uri="{FF2B5EF4-FFF2-40B4-BE49-F238E27FC236}">
                <a16:creationId xmlns:a16="http://schemas.microsoft.com/office/drawing/2014/main" id="{C1D04138-F902-426F-A780-9EDDD808A008}"/>
              </a:ext>
            </a:extLst>
          </p:cNvPr>
          <p:cNvSpPr>
            <a:spLocks noGrp="1"/>
          </p:cNvSpPr>
          <p:nvPr>
            <p:ph idx="1"/>
          </p:nvPr>
        </p:nvSpPr>
        <p:spPr/>
        <p:txBody>
          <a:bodyPr/>
          <a:lstStyle/>
          <a:p>
            <a:r>
              <a:rPr lang="en-US" dirty="0"/>
              <a:t>Find the balance of process to flexibility that works for you. </a:t>
            </a:r>
          </a:p>
          <a:p>
            <a:pPr lvl="1"/>
            <a:r>
              <a:rPr lang="en-US" dirty="0"/>
              <a:t>Sprints can run anything between 2 – 6 week cycles. What timeframe makes sense for you?</a:t>
            </a:r>
          </a:p>
          <a:p>
            <a:pPr lvl="1"/>
            <a:r>
              <a:rPr lang="en-US" dirty="0"/>
              <a:t>Set appointments with yourself for the planning and feedback stages. Take the time to plan your next sprint and to perform a retrospective on what went well with your work process last time along with what can be improved. </a:t>
            </a:r>
          </a:p>
          <a:p>
            <a:r>
              <a:rPr lang="en-US" dirty="0"/>
              <a:t>Roll with the punches</a:t>
            </a:r>
          </a:p>
          <a:p>
            <a:pPr lvl="1"/>
            <a:r>
              <a:rPr lang="en-US" dirty="0"/>
              <a:t>You may find halfway through your sprint that your plan needs to be reduced. This is okay. However, if you find yourself wanting to add to your plan, resist the urge. Instead, complete your plan as it stands early if you can and incorporate the add to the next sprint. </a:t>
            </a:r>
          </a:p>
        </p:txBody>
      </p:sp>
    </p:spTree>
    <p:extLst>
      <p:ext uri="{BB962C8B-B14F-4D97-AF65-F5344CB8AC3E}">
        <p14:creationId xmlns:p14="http://schemas.microsoft.com/office/powerpoint/2010/main" val="457371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96AC-4AF6-4F39-83CC-37FB05B8CA07}"/>
              </a:ext>
            </a:extLst>
          </p:cNvPr>
          <p:cNvSpPr>
            <a:spLocks noGrp="1"/>
          </p:cNvSpPr>
          <p:nvPr>
            <p:ph type="title"/>
          </p:nvPr>
        </p:nvSpPr>
        <p:spPr/>
        <p:txBody>
          <a:bodyPr/>
          <a:lstStyle/>
          <a:p>
            <a:r>
              <a:rPr lang="en-US" dirty="0"/>
              <a:t>A word about teams</a:t>
            </a:r>
          </a:p>
        </p:txBody>
      </p:sp>
      <p:sp>
        <p:nvSpPr>
          <p:cNvPr id="3" name="Content Placeholder 2">
            <a:extLst>
              <a:ext uri="{FF2B5EF4-FFF2-40B4-BE49-F238E27FC236}">
                <a16:creationId xmlns:a16="http://schemas.microsoft.com/office/drawing/2014/main" id="{499B6250-BACD-4C9C-8B8B-E32120715C25}"/>
              </a:ext>
            </a:extLst>
          </p:cNvPr>
          <p:cNvSpPr>
            <a:spLocks noGrp="1"/>
          </p:cNvSpPr>
          <p:nvPr>
            <p:ph idx="1"/>
          </p:nvPr>
        </p:nvSpPr>
        <p:spPr/>
        <p:txBody>
          <a:bodyPr/>
          <a:lstStyle/>
          <a:p>
            <a:r>
              <a:rPr lang="en-US" dirty="0"/>
              <a:t>Using a project management app becomes more important as you form a team.</a:t>
            </a:r>
          </a:p>
          <a:p>
            <a:r>
              <a:rPr lang="en-US" dirty="0"/>
              <a:t>Developing consistent work processes and holding regularly scheduled standups / planning sessions / retrospectives will help the team stay on track</a:t>
            </a:r>
          </a:p>
          <a:p>
            <a:r>
              <a:rPr lang="en-US" dirty="0"/>
              <a:t>As your team grows and becomes more of a start up, you may want to consider bringing on a project manager to ensure that the team is not exhausting itself on administrative tasks instead of focusing on the work at hand. </a:t>
            </a:r>
          </a:p>
        </p:txBody>
      </p:sp>
    </p:spTree>
    <p:extLst>
      <p:ext uri="{BB962C8B-B14F-4D97-AF65-F5344CB8AC3E}">
        <p14:creationId xmlns:p14="http://schemas.microsoft.com/office/powerpoint/2010/main" val="2008276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3CF7-A867-4440-92E2-4DBDE9B71E31}"/>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effectLst/>
              </a:rPr>
              <a:t>Project management tools</a:t>
            </a:r>
            <a:endParaRPr lang="en-US" dirty="0"/>
          </a:p>
        </p:txBody>
      </p:sp>
      <p:sp>
        <p:nvSpPr>
          <p:cNvPr id="3" name="Content Placeholder 2">
            <a:extLst>
              <a:ext uri="{FF2B5EF4-FFF2-40B4-BE49-F238E27FC236}">
                <a16:creationId xmlns:a16="http://schemas.microsoft.com/office/drawing/2014/main" id="{E8FEB6A2-F242-48CD-ABAF-317938D15B63}"/>
              </a:ext>
            </a:extLst>
          </p:cNvPr>
          <p:cNvSpPr>
            <a:spLocks noGrp="1"/>
          </p:cNvSpPr>
          <p:nvPr>
            <p:ph idx="1"/>
          </p:nvPr>
        </p:nvSpPr>
        <p:spPr/>
        <p:txBody>
          <a:bodyPr/>
          <a:lstStyle/>
          <a:p>
            <a:r>
              <a:rPr lang="en-US" dirty="0"/>
              <a:t>Spreadsheets</a:t>
            </a:r>
          </a:p>
          <a:p>
            <a:r>
              <a:rPr lang="en-US" dirty="0"/>
              <a:t>Trello vs Asana</a:t>
            </a:r>
          </a:p>
          <a:p>
            <a:pPr lvl="1"/>
            <a:r>
              <a:rPr lang="en-US" dirty="0"/>
              <a:t>Gantts for Trello: </a:t>
            </a:r>
            <a:r>
              <a:rPr lang="en-US" dirty="0">
                <a:hlinkClick r:id="rId3"/>
              </a:rPr>
              <a:t>https://elegantt.com/</a:t>
            </a:r>
            <a:endParaRPr lang="en-US" dirty="0"/>
          </a:p>
          <a:p>
            <a:pPr lvl="1"/>
            <a:r>
              <a:rPr lang="en-US" dirty="0"/>
              <a:t>Gantts for Asana: </a:t>
            </a:r>
            <a:r>
              <a:rPr lang="en-US" dirty="0">
                <a:hlinkClick r:id="rId4"/>
              </a:rPr>
              <a:t>https://instagantt.com/</a:t>
            </a:r>
            <a:endParaRPr lang="en-US" dirty="0"/>
          </a:p>
          <a:p>
            <a:pPr marL="0" indent="0">
              <a:buNone/>
            </a:pPr>
            <a:endParaRPr lang="en-US" dirty="0"/>
          </a:p>
        </p:txBody>
      </p:sp>
    </p:spTree>
    <p:extLst>
      <p:ext uri="{BB962C8B-B14F-4D97-AF65-F5344CB8AC3E}">
        <p14:creationId xmlns:p14="http://schemas.microsoft.com/office/powerpoint/2010/main" val="22988445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646</TotalTime>
  <Words>1580</Words>
  <Application>Microsoft Office PowerPoint</Application>
  <PresentationFormat>Widescreen</PresentationFormat>
  <Paragraphs>100</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Trebuchet MS</vt:lpstr>
      <vt:lpstr>Wingdings 3</vt:lpstr>
      <vt:lpstr>Facet</vt:lpstr>
      <vt:lpstr>Project Management  for Game Designers</vt:lpstr>
      <vt:lpstr>Agenda</vt:lpstr>
      <vt:lpstr>Who am I?</vt:lpstr>
      <vt:lpstr>What is project management?</vt:lpstr>
      <vt:lpstr>Should game designers spend time on project management?</vt:lpstr>
      <vt:lpstr>Agile Project Lifecycle</vt:lpstr>
      <vt:lpstr>How to implement Agile methods that work for you.</vt:lpstr>
      <vt:lpstr>A word about teams</vt:lpstr>
      <vt:lpstr>Project management tools</vt:lpstr>
      <vt:lpstr>Activity – Project Plan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  for Game Designers</dc:title>
  <dc:creator>Suzanne Dondero</dc:creator>
  <cp:lastModifiedBy>Suzanne Dondero</cp:lastModifiedBy>
  <cp:revision>22</cp:revision>
  <dcterms:created xsi:type="dcterms:W3CDTF">2018-10-04T16:04:22Z</dcterms:created>
  <dcterms:modified xsi:type="dcterms:W3CDTF">2018-10-05T14:58:34Z</dcterms:modified>
</cp:coreProperties>
</file>